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454" autoAdjust="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DA86B63-379A-4B72-8F81-45E891F298B4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A9770B8-BFCD-4B52-82C9-81CF7717A28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2041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770B8-BFCD-4B52-82C9-81CF7717A28C}" type="slidenum">
              <a:rPr lang="ar-SA" smtClean="0"/>
              <a:t>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0833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770B8-BFCD-4B52-82C9-81CF7717A28C}" type="slidenum">
              <a:rPr lang="ar-SA" smtClean="0"/>
              <a:t>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4100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770B8-BFCD-4B52-82C9-81CF7717A28C}" type="slidenum">
              <a:rPr lang="ar-SA" smtClean="0"/>
              <a:t>17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9298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6506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247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4631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00544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4115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5454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934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271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076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5313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0548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A65A3-251E-48D2-8B4E-708EBACD9D15}" type="datetimeFigureOut">
              <a:rPr lang="ar-SA" smtClean="0"/>
              <a:t>26/09/1440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E513B-D652-422A-8280-B92B302BDA6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8075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1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1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1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19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2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2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25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27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29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31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33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35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rUlwWUF9y7wE7AD12XSbR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://abdoabdoinformation.blogspot.com/" TargetMode="External"/><Relationship Id="rId4" Type="http://schemas.openxmlformats.org/officeDocument/2006/relationships/hyperlink" Target="https://www.facebook.com/Abdo-Information-96684020347846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1659529" y="1613118"/>
            <a:ext cx="8872942" cy="36317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fr-FR" sz="11500" b="1" dirty="0" smtClean="0">
                <a:latin typeface="BlackChancery" pitchFamily="2" charset="0"/>
              </a:rPr>
              <a:t>RCL </a:t>
            </a:r>
          </a:p>
          <a:p>
            <a:pPr algn="ctr"/>
            <a:r>
              <a:rPr lang="fr-FR" sz="11500" b="1" dirty="0" smtClean="0">
                <a:latin typeface="BlackChancery" pitchFamily="2" charset="0"/>
              </a:rPr>
              <a:t>Program Help</a:t>
            </a:r>
            <a:endParaRPr lang="ar-SA" sz="11500" b="1" dirty="0">
              <a:latin typeface="BlackChancer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84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hlinkHover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3455773" y="750324"/>
            <a:ext cx="4937185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dirty="0" smtClean="0">
                <a:latin typeface="Lobster 1.0" panose="02000506000000020003" pitchFamily="50" charset="0"/>
              </a:rPr>
              <a:t>Application example</a:t>
            </a: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78" y="1581321"/>
            <a:ext cx="8098710" cy="4322079"/>
          </a:xfrm>
          <a:prstGeom prst="rect">
            <a:avLst/>
          </a:prstGeom>
        </p:spPr>
      </p:pic>
      <p:pic>
        <p:nvPicPr>
          <p:cNvPr id="9" name="صورة 8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4" y="2180093"/>
            <a:ext cx="2520038" cy="249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3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صورة 4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3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صورة 3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5" name="شارة رتبة 4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2" name="سهم رباعي 1">
            <a:hlinkClick r:id="rId5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985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صورة 4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7" name="شارة رتبة 6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شارة رتبة 7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4001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صورة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صورة 9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11" name="صورة 10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صورة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6" name="شارة رتبة 5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7" name="شارة رتبة 6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1534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صورة 4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3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7" name="شارة رتبة 6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شارة رتبة 7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275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صورة 10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12" name="صورة 11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مربع نص 4">
            <a:hlinkClick r:id="rId3" action="ppaction://hlinksldjump"/>
          </p:cNvPr>
          <p:cNvSpPr txBox="1"/>
          <p:nvPr/>
        </p:nvSpPr>
        <p:spPr>
          <a:xfrm>
            <a:off x="3144931" y="1081090"/>
            <a:ext cx="589892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4800" dirty="0" smtClean="0"/>
              <a:t>The program interface.</a:t>
            </a:r>
          </a:p>
        </p:txBody>
      </p:sp>
      <p:sp>
        <p:nvSpPr>
          <p:cNvPr id="11" name="مربع نص 10">
            <a:hlinkClick r:id="rId4" action="ppaction://hlinksldjump"/>
          </p:cNvPr>
          <p:cNvSpPr txBox="1"/>
          <p:nvPr/>
        </p:nvSpPr>
        <p:spPr>
          <a:xfrm>
            <a:off x="3090270" y="2011005"/>
            <a:ext cx="6008248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4800" dirty="0" smtClean="0"/>
              <a:t>The program functions.</a:t>
            </a:r>
            <a:endParaRPr lang="ar-SA" sz="4800" dirty="0"/>
          </a:p>
        </p:txBody>
      </p:sp>
      <p:sp>
        <p:nvSpPr>
          <p:cNvPr id="12" name="مربع نص 11">
            <a:hlinkClick r:id="rId5" action="ppaction://hlinksldjump"/>
          </p:cNvPr>
          <p:cNvSpPr txBox="1"/>
          <p:nvPr/>
        </p:nvSpPr>
        <p:spPr>
          <a:xfrm>
            <a:off x="3384100" y="3870835"/>
            <a:ext cx="542058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4800" dirty="0" smtClean="0"/>
              <a:t>Application example.</a:t>
            </a:r>
            <a:endParaRPr lang="ar-SA" sz="4800" dirty="0"/>
          </a:p>
        </p:txBody>
      </p:sp>
      <p:sp>
        <p:nvSpPr>
          <p:cNvPr id="13" name="مربع نص 12">
            <a:hlinkClick r:id="rId6" action="ppaction://hlinksldjump"/>
          </p:cNvPr>
          <p:cNvSpPr txBox="1"/>
          <p:nvPr/>
        </p:nvSpPr>
        <p:spPr>
          <a:xfrm>
            <a:off x="1988622" y="2940920"/>
            <a:ext cx="821154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4800" dirty="0" smtClean="0"/>
              <a:t>How to save and open project?.</a:t>
            </a:r>
            <a:endParaRPr lang="ar-SA" sz="4800" dirty="0"/>
          </a:p>
        </p:txBody>
      </p:sp>
      <p:sp>
        <p:nvSpPr>
          <p:cNvPr id="7" name="مربع نص 6">
            <a:hlinkClick r:id="rId7" action="ppaction://hlinksldjump"/>
          </p:cNvPr>
          <p:cNvSpPr txBox="1"/>
          <p:nvPr/>
        </p:nvSpPr>
        <p:spPr>
          <a:xfrm>
            <a:off x="2500653" y="4800750"/>
            <a:ext cx="718748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4800" dirty="0" smtClean="0"/>
              <a:t>End the RCL </a:t>
            </a:r>
            <a:r>
              <a:rPr lang="en-US" sz="4800" dirty="0" err="1" smtClean="0"/>
              <a:t>Programe</a:t>
            </a:r>
            <a:r>
              <a:rPr lang="en-US" sz="4800" dirty="0" smtClean="0"/>
              <a:t> Help.</a:t>
            </a:r>
            <a:endParaRPr lang="ar-SA" sz="4800" dirty="0"/>
          </a:p>
        </p:txBody>
      </p:sp>
    </p:spTree>
    <p:extLst>
      <p:ext uri="{BB962C8B-B14F-4D97-AF65-F5344CB8AC3E}">
        <p14:creationId xmlns:p14="http://schemas.microsoft.com/office/powerpoint/2010/main" val="41716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7" name="شارة رتبة 6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شارة رتبة 7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792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صورة 4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8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7" name="شارة رتبة 6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شارة رتبة 7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0955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صورة 8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10" name="صورة 9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9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7" name="شارة رتبة 6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شارة رتبة 7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28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1" name="صورة 10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12" name="صورة 11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صورة 5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9" name="شارة رتبة 8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10" name="شارة رتبة 9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2" name="سهم رباعي 11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5122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0" name="صورة 9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11" name="صورة 10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7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7" name="شارة رتبة 6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شارة رتبة 7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9192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3146538" y="682084"/>
            <a:ext cx="555562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dirty="0" smtClean="0">
                <a:latin typeface="Lobster 1.0" panose="02000506000000020003" pitchFamily="50" charset="0"/>
              </a:rPr>
              <a:t>The program interface</a:t>
            </a: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96" y="1967734"/>
            <a:ext cx="8680097" cy="3614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مربع نص 7"/>
          <p:cNvSpPr txBox="1"/>
          <p:nvPr/>
        </p:nvSpPr>
        <p:spPr>
          <a:xfrm>
            <a:off x="765844" y="1348929"/>
            <a:ext cx="4158254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r-FR" sz="4400" dirty="0" smtClean="0">
                <a:solidFill>
                  <a:srgbClr val="0070C0"/>
                </a:solidFill>
              </a:rPr>
              <a:t>General Interface</a:t>
            </a:r>
            <a:endParaRPr lang="ar-SA" sz="4400" dirty="0">
              <a:solidFill>
                <a:srgbClr val="0070C0"/>
              </a:solidFill>
            </a:endParaRPr>
          </a:p>
        </p:txBody>
      </p:sp>
      <p:sp>
        <p:nvSpPr>
          <p:cNvPr id="11" name="سهم إلى اليمين 10">
            <a:hlinkClick r:id="" action="ppaction://hlinkshowjump?jump=nextslide"/>
          </p:cNvPr>
          <p:cNvSpPr/>
          <p:nvPr/>
        </p:nvSpPr>
        <p:spPr>
          <a:xfrm>
            <a:off x="7039966" y="6211375"/>
            <a:ext cx="1492807" cy="630465"/>
          </a:xfrm>
          <a:prstGeom prst="righ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s-US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Next</a:t>
            </a:r>
            <a:endParaRPr lang="es-US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7" name="شارة رتبة 6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شارة رتبة 7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151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5" name="صورة 4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9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7" name="شارة رتبة 6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شارة رتبة 7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122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صورة 4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7" name="شارة رتبة 6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شارة رتبة 7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394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صورة 4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7" name="شارة رتبة 6">
            <a:hlinkClick r:id="" action="ppaction://hlinkshowjump?jump=nextslide"/>
          </p:cNvPr>
          <p:cNvSpPr/>
          <p:nvPr/>
        </p:nvSpPr>
        <p:spPr>
          <a:xfrm>
            <a:off x="11218462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شارة رتبة 7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985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صورة 2"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7" y="-1"/>
            <a:ext cx="1148683" cy="685799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8683" cy="6857999"/>
          </a:xfrm>
          <a:prstGeom prst="rect">
            <a:avLst/>
          </a:prstGeom>
        </p:spPr>
      </p:pic>
      <p:sp>
        <p:nvSpPr>
          <p:cNvPr id="8" name="شارة رتبة 7">
            <a:hlinkClick r:id="rId5" action="ppaction://hlinksldjump"/>
          </p:cNvPr>
          <p:cNvSpPr/>
          <p:nvPr/>
        </p:nvSpPr>
        <p:spPr>
          <a:xfrm rot="10800000">
            <a:off x="56864" y="2535072"/>
            <a:ext cx="914400" cy="1787857"/>
          </a:xfrm>
          <a:prstGeom prst="chevron">
            <a:avLst>
              <a:gd name="adj" fmla="val 55970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83" y="0"/>
            <a:ext cx="9894634" cy="1062836"/>
          </a:xfrm>
          <a:prstGeom prst="rect">
            <a:avLst/>
          </a:prstGeom>
        </p:spPr>
      </p:pic>
      <p:sp>
        <p:nvSpPr>
          <p:cNvPr id="10" name="سهم رباعي 9">
            <a:hlinkClick r:id="rId6" action="ppaction://hlinksldjump"/>
          </p:cNvPr>
          <p:cNvSpPr/>
          <p:nvPr/>
        </p:nvSpPr>
        <p:spPr>
          <a:xfrm rot="2700000">
            <a:off x="5638800" y="66549"/>
            <a:ext cx="914400" cy="914400"/>
          </a:xfrm>
          <a:prstGeom prst="quadArrow">
            <a:avLst>
              <a:gd name="adj1" fmla="val 17884"/>
              <a:gd name="adj2" fmla="val 22500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1455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مربع نص 4">
            <a:hlinkClick r:id="" action="ppaction://hlinkshowjump?jump=endshow"/>
          </p:cNvPr>
          <p:cNvSpPr txBox="1"/>
          <p:nvPr/>
        </p:nvSpPr>
        <p:spPr>
          <a:xfrm>
            <a:off x="3332636" y="1916146"/>
            <a:ext cx="518347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4800" dirty="0" smtClean="0"/>
              <a:t>Please follow me in:</a:t>
            </a:r>
            <a:endParaRPr lang="ar-SA" sz="4800" dirty="0"/>
          </a:p>
        </p:txBody>
      </p:sp>
      <p:sp>
        <p:nvSpPr>
          <p:cNvPr id="6" name="مربع نص 5">
            <a:hlinkClick r:id="" action="ppaction://hlinkshowjump?jump=endshow"/>
          </p:cNvPr>
          <p:cNvSpPr txBox="1"/>
          <p:nvPr/>
        </p:nvSpPr>
        <p:spPr>
          <a:xfrm>
            <a:off x="2681977" y="750324"/>
            <a:ext cx="648478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dirty="0" smtClean="0">
                <a:latin typeface="Lobster 1.0" panose="02000506000000020003" pitchFamily="50" charset="0"/>
              </a:rPr>
              <a:t>End the</a:t>
            </a:r>
            <a:r>
              <a:rPr lang="en-US" sz="4800" dirty="0">
                <a:latin typeface="Lobster 1.0" panose="02000506000000020003" pitchFamily="50" charset="0"/>
              </a:rPr>
              <a:t> </a:t>
            </a:r>
            <a:r>
              <a:rPr lang="en-US" sz="4800" dirty="0" smtClean="0">
                <a:latin typeface="Lobster 1.0" panose="02000506000000020003" pitchFamily="50" charset="0"/>
              </a:rPr>
              <a:t>RCL Program Help</a:t>
            </a:r>
          </a:p>
        </p:txBody>
      </p:sp>
      <p:sp>
        <p:nvSpPr>
          <p:cNvPr id="7" name="مربع نص 6">
            <a:hlinkClick r:id="rId3" tooltip="YouTube Channel"/>
          </p:cNvPr>
          <p:cNvSpPr txBox="1"/>
          <p:nvPr/>
        </p:nvSpPr>
        <p:spPr>
          <a:xfrm>
            <a:off x="4772838" y="2805752"/>
            <a:ext cx="230306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4800" dirty="0" smtClean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YouTube</a:t>
            </a:r>
            <a:endParaRPr lang="ar-SA" sz="4800" dirty="0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مربع نص 7">
            <a:hlinkClick r:id="rId4" tooltip="Facebook Page"/>
          </p:cNvPr>
          <p:cNvSpPr txBox="1"/>
          <p:nvPr/>
        </p:nvSpPr>
        <p:spPr>
          <a:xfrm>
            <a:off x="4641263" y="3695358"/>
            <a:ext cx="2566215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4800" dirty="0" smtClean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</a:rPr>
              <a:t>Facebook</a:t>
            </a:r>
            <a:endParaRPr lang="ar-SA" sz="4800" dirty="0">
              <a:ln>
                <a:solidFill>
                  <a:srgbClr val="0070C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مربع نص 8">
            <a:hlinkClick r:id="rId5" tooltip="Bloge Blogger"/>
          </p:cNvPr>
          <p:cNvSpPr txBox="1"/>
          <p:nvPr/>
        </p:nvSpPr>
        <p:spPr>
          <a:xfrm>
            <a:off x="4880366" y="4584964"/>
            <a:ext cx="208800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4800" dirty="0" smtClean="0">
                <a:ln>
                  <a:solidFill>
                    <a:schemeClr val="accent2"/>
                  </a:solidFill>
                </a:ln>
                <a:solidFill>
                  <a:schemeClr val="bg1"/>
                </a:solidFill>
              </a:rPr>
              <a:t>Blogger</a:t>
            </a:r>
            <a:endParaRPr lang="ar-SA" sz="4800" dirty="0">
              <a:ln>
                <a:solidFill>
                  <a:schemeClr val="accent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سهم إلى اليسار 9">
            <a:hlinkClick r:id="" action="ppaction://hlinkshowjump?jump=endshow"/>
          </p:cNvPr>
          <p:cNvSpPr/>
          <p:nvPr/>
        </p:nvSpPr>
        <p:spPr>
          <a:xfrm>
            <a:off x="3659226" y="6211375"/>
            <a:ext cx="1492807" cy="630465"/>
          </a:xfrm>
          <a:prstGeom prst="lef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r-FR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End</a:t>
            </a:r>
            <a:endParaRPr lang="ar-SA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سهم إلى اليمين 10">
            <a:hlinkClick r:id="rId6" action="ppaction://hlinksldjump"/>
          </p:cNvPr>
          <p:cNvSpPr/>
          <p:nvPr/>
        </p:nvSpPr>
        <p:spPr>
          <a:xfrm>
            <a:off x="7039966" y="6211375"/>
            <a:ext cx="1492807" cy="630465"/>
          </a:xfrm>
          <a:prstGeom prst="righ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s-US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Home</a:t>
            </a:r>
            <a:endParaRPr lang="es-US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382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146538" y="682084"/>
            <a:ext cx="555562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dirty="0" smtClean="0">
                <a:latin typeface="Lobster 1.0" panose="02000506000000020003" pitchFamily="50" charset="0"/>
              </a:rPr>
              <a:t>The program interface</a:t>
            </a:r>
          </a:p>
        </p:txBody>
      </p:sp>
      <p:sp>
        <p:nvSpPr>
          <p:cNvPr id="10" name="مربع نص 9"/>
          <p:cNvSpPr txBox="1"/>
          <p:nvPr/>
        </p:nvSpPr>
        <p:spPr>
          <a:xfrm>
            <a:off x="1150361" y="1707379"/>
            <a:ext cx="2443298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r-FR" sz="4400" dirty="0" smtClean="0">
                <a:solidFill>
                  <a:srgbClr val="0070C0"/>
                </a:solidFill>
              </a:rPr>
              <a:t>Menu Bar</a:t>
            </a:r>
            <a:endParaRPr lang="ar-SA" sz="4400" dirty="0">
              <a:solidFill>
                <a:srgbClr val="0070C0"/>
              </a:solidFill>
            </a:endParaRPr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68" y="2885830"/>
            <a:ext cx="7222585" cy="769441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1150361" y="2885830"/>
            <a:ext cx="1968103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r-FR" sz="4400" dirty="0" smtClean="0">
                <a:solidFill>
                  <a:srgbClr val="0070C0"/>
                </a:solidFill>
              </a:rPr>
              <a:t>Buttons</a:t>
            </a:r>
            <a:endParaRPr lang="ar-SA" sz="4400" dirty="0">
              <a:solidFill>
                <a:srgbClr val="0070C0"/>
              </a:solidFill>
            </a:endParaRPr>
          </a:p>
        </p:txBody>
      </p:sp>
      <p:pic>
        <p:nvPicPr>
          <p:cNvPr id="14" name="صورة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68" y="4056870"/>
            <a:ext cx="7222585" cy="1586872"/>
          </a:xfrm>
          <a:prstGeom prst="rect">
            <a:avLst/>
          </a:prstGeom>
        </p:spPr>
      </p:pic>
      <p:sp>
        <p:nvSpPr>
          <p:cNvPr id="15" name="مربع نص 14"/>
          <p:cNvSpPr txBox="1"/>
          <p:nvPr/>
        </p:nvSpPr>
        <p:spPr>
          <a:xfrm>
            <a:off x="1150361" y="4006778"/>
            <a:ext cx="2294924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400" dirty="0" smtClean="0">
                <a:solidFill>
                  <a:srgbClr val="0070C0"/>
                </a:solidFill>
              </a:rPr>
              <a:t>Optional </a:t>
            </a:r>
          </a:p>
          <a:p>
            <a:pPr algn="ctr" rtl="0"/>
            <a:r>
              <a:rPr lang="en-US" sz="4400" dirty="0" smtClean="0">
                <a:solidFill>
                  <a:srgbClr val="0070C0"/>
                </a:solidFill>
              </a:rPr>
              <a:t>buttons</a:t>
            </a:r>
            <a:endParaRPr lang="ar-SA" sz="4400" dirty="0">
              <a:solidFill>
                <a:srgbClr val="0070C0"/>
              </a:solidFill>
            </a:endParaRPr>
          </a:p>
        </p:txBody>
      </p:sp>
      <p:sp>
        <p:nvSpPr>
          <p:cNvPr id="18" name="سهم إلى اليمين 17">
            <a:hlinkClick r:id="" action="ppaction://hlinkshowjump?jump=nextslide"/>
          </p:cNvPr>
          <p:cNvSpPr/>
          <p:nvPr/>
        </p:nvSpPr>
        <p:spPr>
          <a:xfrm>
            <a:off x="7039966" y="6211375"/>
            <a:ext cx="1492807" cy="630465"/>
          </a:xfrm>
          <a:prstGeom prst="righ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s-US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Next</a:t>
            </a:r>
            <a:endParaRPr lang="es-US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9" name="سهم إلى اليسار 18">
            <a:hlinkClick r:id="" action="ppaction://hlinkshowjump?jump=previousslide"/>
          </p:cNvPr>
          <p:cNvSpPr/>
          <p:nvPr/>
        </p:nvSpPr>
        <p:spPr>
          <a:xfrm>
            <a:off x="3659226" y="6211375"/>
            <a:ext cx="1492807" cy="630465"/>
          </a:xfrm>
          <a:prstGeom prst="lef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r-FR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Back</a:t>
            </a:r>
            <a:endParaRPr lang="ar-SA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68" y="1795309"/>
            <a:ext cx="7222585" cy="6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3146538" y="682084"/>
            <a:ext cx="555562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dirty="0" smtClean="0">
                <a:latin typeface="Lobster 1.0" panose="02000506000000020003" pitchFamily="50" charset="0"/>
              </a:rPr>
              <a:t>The program interface</a:t>
            </a: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18" y="2415655"/>
            <a:ext cx="2649163" cy="3176592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93" y="2415654"/>
            <a:ext cx="3026317" cy="3180947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89" y="2411300"/>
            <a:ext cx="3026317" cy="3180947"/>
          </a:xfrm>
          <a:prstGeom prst="rect">
            <a:avLst/>
          </a:prstGeom>
        </p:spPr>
      </p:pic>
      <p:sp>
        <p:nvSpPr>
          <p:cNvPr id="9" name="مربع نص 8"/>
          <p:cNvSpPr txBox="1"/>
          <p:nvPr/>
        </p:nvSpPr>
        <p:spPr>
          <a:xfrm>
            <a:off x="1536778" y="1577470"/>
            <a:ext cx="2361737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400" dirty="0" smtClean="0">
                <a:solidFill>
                  <a:srgbClr val="0070C0"/>
                </a:solidFill>
              </a:rPr>
              <a:t>Input Box</a:t>
            </a:r>
            <a:endParaRPr lang="ar-SA" sz="4400" dirty="0">
              <a:solidFill>
                <a:srgbClr val="0070C0"/>
              </a:solidFill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4527075" y="1577470"/>
            <a:ext cx="2794548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400" dirty="0" smtClean="0">
                <a:solidFill>
                  <a:srgbClr val="0070C0"/>
                </a:solidFill>
              </a:rPr>
              <a:t>Combo Box</a:t>
            </a:r>
            <a:endParaRPr lang="ar-SA" sz="4400" dirty="0">
              <a:solidFill>
                <a:srgbClr val="0070C0"/>
              </a:solidFill>
            </a:endParaRPr>
          </a:p>
        </p:txBody>
      </p:sp>
      <p:sp>
        <p:nvSpPr>
          <p:cNvPr id="11" name="مربع نص 10"/>
          <p:cNvSpPr txBox="1"/>
          <p:nvPr/>
        </p:nvSpPr>
        <p:spPr>
          <a:xfrm>
            <a:off x="8682854" y="1577469"/>
            <a:ext cx="1598194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400" dirty="0" smtClean="0">
                <a:solidFill>
                  <a:srgbClr val="0070C0"/>
                </a:solidFill>
              </a:rPr>
              <a:t>Result</a:t>
            </a:r>
            <a:endParaRPr lang="ar-SA" sz="4400" dirty="0">
              <a:solidFill>
                <a:srgbClr val="0070C0"/>
              </a:solidFill>
            </a:endParaRPr>
          </a:p>
        </p:txBody>
      </p:sp>
      <p:sp>
        <p:nvSpPr>
          <p:cNvPr id="17" name="سهم إلى اليمين 16">
            <a:hlinkClick r:id="rId6" action="ppaction://hlinksldjump"/>
          </p:cNvPr>
          <p:cNvSpPr/>
          <p:nvPr/>
        </p:nvSpPr>
        <p:spPr>
          <a:xfrm>
            <a:off x="7039966" y="6211375"/>
            <a:ext cx="1492807" cy="630465"/>
          </a:xfrm>
          <a:prstGeom prst="righ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s-US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Home</a:t>
            </a:r>
            <a:endParaRPr lang="es-US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8" name="سهم إلى اليسار 17">
            <a:hlinkClick r:id="" action="ppaction://hlinkshowjump?jump=previousslide"/>
          </p:cNvPr>
          <p:cNvSpPr/>
          <p:nvPr/>
        </p:nvSpPr>
        <p:spPr>
          <a:xfrm>
            <a:off x="3659226" y="6211375"/>
            <a:ext cx="1492807" cy="630465"/>
          </a:xfrm>
          <a:prstGeom prst="lef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r-FR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Back</a:t>
            </a:r>
            <a:endParaRPr lang="ar-SA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44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3271958" y="750324"/>
            <a:ext cx="530478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dirty="0" smtClean="0">
                <a:latin typeface="Lobster 1.0" panose="02000506000000020003" pitchFamily="50" charset="0"/>
              </a:rPr>
              <a:t>The program function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1019032" y="1701260"/>
            <a:ext cx="10153935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 smtClean="0">
                <a:solidFill>
                  <a:srgbClr val="FF0000"/>
                </a:solidFill>
              </a:rPr>
              <a:t>General function:</a:t>
            </a:r>
          </a:p>
          <a:p>
            <a:pPr algn="ctr" rtl="0"/>
            <a:r>
              <a:rPr lang="en-US" sz="4000" dirty="0" smtClean="0">
                <a:solidFill>
                  <a:srgbClr val="0070C0"/>
                </a:solidFill>
              </a:rPr>
              <a:t>Program for the calculation of values of currents, In circuits (RCL, RC, RL, CL, R, C, L), displays the results in the program, It then creates a graphical representation of current and tension, and Frensel representation of tensions.</a:t>
            </a:r>
            <a:endParaRPr lang="ar-SA" sz="4000" dirty="0">
              <a:solidFill>
                <a:srgbClr val="0070C0"/>
              </a:solidFill>
            </a:endParaRPr>
          </a:p>
        </p:txBody>
      </p:sp>
      <p:sp>
        <p:nvSpPr>
          <p:cNvPr id="7" name="سهم إلى اليمين 6">
            <a:hlinkClick r:id="rId4" action="ppaction://hlinksldjump"/>
          </p:cNvPr>
          <p:cNvSpPr/>
          <p:nvPr/>
        </p:nvSpPr>
        <p:spPr>
          <a:xfrm>
            <a:off x="7039966" y="6211375"/>
            <a:ext cx="1492807" cy="630465"/>
          </a:xfrm>
          <a:prstGeom prst="righ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s-US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Home</a:t>
            </a:r>
            <a:endParaRPr lang="es-US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03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2246687" y="750324"/>
            <a:ext cx="7355348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dirty="0" smtClean="0">
                <a:latin typeface="Lobster 1.0" panose="02000506000000020003" pitchFamily="50" charset="0"/>
              </a:rPr>
              <a:t>How to save and open project ?</a:t>
            </a:r>
          </a:p>
        </p:txBody>
      </p:sp>
      <p:sp>
        <p:nvSpPr>
          <p:cNvPr id="6" name="مربع نص 5"/>
          <p:cNvSpPr txBox="1"/>
          <p:nvPr/>
        </p:nvSpPr>
        <p:spPr>
          <a:xfrm>
            <a:off x="847393" y="1406491"/>
            <a:ext cx="1015393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fr-FR" sz="5400" dirty="0" smtClean="0">
                <a:solidFill>
                  <a:srgbClr val="FF0000"/>
                </a:solidFill>
              </a:rPr>
              <a:t>Open projets:</a:t>
            </a:r>
            <a:endParaRPr lang="ar-SA" sz="5400" dirty="0">
              <a:solidFill>
                <a:srgbClr val="0070C0"/>
              </a:solidFill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38" y="2363914"/>
            <a:ext cx="2827268" cy="3629602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51" y="2363914"/>
            <a:ext cx="5745707" cy="3629602"/>
          </a:xfrm>
          <a:prstGeom prst="rect">
            <a:avLst/>
          </a:prstGeom>
        </p:spPr>
      </p:pic>
      <p:sp>
        <p:nvSpPr>
          <p:cNvPr id="7" name="سهم إلى اليمين 6">
            <a:hlinkClick r:id="" action="ppaction://hlinkshowjump?jump=nextslide"/>
          </p:cNvPr>
          <p:cNvSpPr/>
          <p:nvPr/>
        </p:nvSpPr>
        <p:spPr>
          <a:xfrm>
            <a:off x="7039966" y="6211375"/>
            <a:ext cx="1492807" cy="630465"/>
          </a:xfrm>
          <a:prstGeom prst="righ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s-US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Next</a:t>
            </a:r>
            <a:endParaRPr lang="es-US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81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2246687" y="750324"/>
            <a:ext cx="7355348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dirty="0" smtClean="0">
                <a:latin typeface="Lobster 1.0" panose="02000506000000020003" pitchFamily="50" charset="0"/>
              </a:rPr>
              <a:t>How to save and open project ?</a:t>
            </a:r>
          </a:p>
        </p:txBody>
      </p:sp>
      <p:sp>
        <p:nvSpPr>
          <p:cNvPr id="9" name="مربع نص 8"/>
          <p:cNvSpPr txBox="1"/>
          <p:nvPr/>
        </p:nvSpPr>
        <p:spPr>
          <a:xfrm>
            <a:off x="847393" y="1406491"/>
            <a:ext cx="1015393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fr-FR" sz="5400" dirty="0" smtClean="0">
                <a:solidFill>
                  <a:srgbClr val="FF0000"/>
                </a:solidFill>
              </a:rPr>
              <a:t>Save projets:</a:t>
            </a:r>
            <a:endParaRPr lang="ar-SA" sz="5400" dirty="0">
              <a:solidFill>
                <a:srgbClr val="0070C0"/>
              </a:solidFill>
            </a:endParaRPr>
          </a:p>
        </p:txBody>
      </p:sp>
      <p:pic>
        <p:nvPicPr>
          <p:cNvPr id="12" name="صورة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38" y="2329821"/>
            <a:ext cx="2827268" cy="3663695"/>
          </a:xfrm>
          <a:prstGeom prst="rect">
            <a:avLst/>
          </a:prstGeom>
        </p:spPr>
      </p:pic>
      <p:pic>
        <p:nvPicPr>
          <p:cNvPr id="13" name="صورة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51" y="2329821"/>
            <a:ext cx="5745707" cy="3663695"/>
          </a:xfrm>
          <a:prstGeom prst="rect">
            <a:avLst/>
          </a:prstGeom>
        </p:spPr>
      </p:pic>
      <p:sp>
        <p:nvSpPr>
          <p:cNvPr id="10" name="سهم إلى اليسار 9">
            <a:hlinkClick r:id="" action="ppaction://hlinkshowjump?jump=previousslide"/>
          </p:cNvPr>
          <p:cNvSpPr/>
          <p:nvPr/>
        </p:nvSpPr>
        <p:spPr>
          <a:xfrm>
            <a:off x="3659226" y="6211375"/>
            <a:ext cx="1492807" cy="630465"/>
          </a:xfrm>
          <a:prstGeom prst="lef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r-FR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Back</a:t>
            </a:r>
            <a:endParaRPr lang="ar-SA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سهم إلى اليمين 10">
            <a:hlinkClick r:id="rId5" action="ppaction://hlinksldjump"/>
          </p:cNvPr>
          <p:cNvSpPr/>
          <p:nvPr/>
        </p:nvSpPr>
        <p:spPr>
          <a:xfrm>
            <a:off x="7039966" y="6211375"/>
            <a:ext cx="1492807" cy="630465"/>
          </a:xfrm>
          <a:prstGeom prst="righ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s-US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Home</a:t>
            </a:r>
            <a:endParaRPr lang="es-US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543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3455773" y="750324"/>
            <a:ext cx="4937185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dirty="0" smtClean="0">
                <a:latin typeface="Lobster 1.0" panose="02000506000000020003" pitchFamily="50" charset="0"/>
              </a:rPr>
              <a:t>Application example</a:t>
            </a:r>
          </a:p>
        </p:txBody>
      </p:sp>
      <p:pic>
        <p:nvPicPr>
          <p:cNvPr id="2" name="صورة 1">
            <a:hlinkHover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78" y="1581321"/>
            <a:ext cx="8098710" cy="4322079"/>
          </a:xfrm>
          <a:prstGeom prst="rect">
            <a:avLst/>
          </a:prstGeom>
        </p:spPr>
      </p:pic>
      <p:sp>
        <p:nvSpPr>
          <p:cNvPr id="6" name="سهم إلى اليمين 5">
            <a:hlinkClick r:id="rId5" action="ppaction://hlinksldjump"/>
          </p:cNvPr>
          <p:cNvSpPr/>
          <p:nvPr/>
        </p:nvSpPr>
        <p:spPr>
          <a:xfrm>
            <a:off x="7039966" y="6211375"/>
            <a:ext cx="1492807" cy="630465"/>
          </a:xfrm>
          <a:prstGeom prst="rightArrow">
            <a:avLst>
              <a:gd name="adj1" fmla="val 62988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s-US" sz="2800" b="1" dirty="0" smtClean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Home</a:t>
            </a:r>
            <a:endParaRPr lang="es-US" sz="2800" b="1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99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156</Words>
  <Application>Microsoft Office PowerPoint</Application>
  <PresentationFormat>ملء الشاشة</PresentationFormat>
  <Paragraphs>47</Paragraphs>
  <Slides>39</Slides>
  <Notes>3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39</vt:i4>
      </vt:variant>
    </vt:vector>
  </HeadingPairs>
  <TitlesOfParts>
    <vt:vector size="46" baseType="lpstr">
      <vt:lpstr>Arial</vt:lpstr>
      <vt:lpstr>BlackChancery</vt:lpstr>
      <vt:lpstr>Calibri</vt:lpstr>
      <vt:lpstr>Calibri Light</vt:lpstr>
      <vt:lpstr>Lobster 1.0</vt:lpstr>
      <vt:lpstr>Times New Roman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scout elwehda</dc:creator>
  <cp:lastModifiedBy>Abdo Programming</cp:lastModifiedBy>
  <cp:revision>42</cp:revision>
  <dcterms:created xsi:type="dcterms:W3CDTF">2019-04-02T08:35:40Z</dcterms:created>
  <dcterms:modified xsi:type="dcterms:W3CDTF">2019-05-29T23:34:35Z</dcterms:modified>
  <cp:contentStatus/>
</cp:coreProperties>
</file>